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83" r:id="rId5"/>
    <p:sldId id="284" r:id="rId6"/>
    <p:sldId id="285" r:id="rId7"/>
    <p:sldId id="260" r:id="rId8"/>
    <p:sldId id="286" r:id="rId9"/>
    <p:sldId id="263" r:id="rId10"/>
    <p:sldId id="264" r:id="rId11"/>
    <p:sldId id="265" r:id="rId12"/>
    <p:sldId id="266" r:id="rId13"/>
    <p:sldId id="302" r:id="rId14"/>
    <p:sldId id="306" r:id="rId15"/>
    <p:sldId id="270" r:id="rId16"/>
    <p:sldId id="30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7" r:id="rId30"/>
    <p:sldId id="308" r:id="rId31"/>
    <p:sldId id="290" r:id="rId32"/>
    <p:sldId id="291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2" y="3887812"/>
            <a:ext cx="12195668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3844269"/>
            <a:ext cx="113792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43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2" y="3887812"/>
            <a:ext cx="12195668" cy="607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3851528"/>
            <a:ext cx="105156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4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70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88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50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2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609600"/>
            <a:ext cx="2402380" cy="56388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7973291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</p:spPr>
        <p:txBody>
          <a:bodyPr/>
          <a:lstStyle/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D104DDF-797A-43CF-8F83-3F86BE7809C5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1F8BADE-530D-4C83-921D-24563F316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04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isasdw.nbed.nb.ca/public/home.html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FHS COURSE SELECTION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FOR PARENTS</a:t>
            </a:r>
          </a:p>
        </p:txBody>
      </p:sp>
    </p:spTree>
    <p:extLst>
      <p:ext uri="{BB962C8B-B14F-4D97-AF65-F5344CB8AC3E}">
        <p14:creationId xmlns:p14="http://schemas.microsoft.com/office/powerpoint/2010/main" val="238516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CHILD IS IN GRADE 10 or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Grade 11  and 12 are based on a credit system</a:t>
            </a:r>
          </a:p>
          <a:p>
            <a:r>
              <a:rPr lang="en-US" sz="3200" dirty="0"/>
              <a:t>ALL GRADE 11  and 12 MARKS GO On an OFFICIAL TRANSCRIPT, WHICH STUDENTS USE TO APPLY TO POST-SECONDARY</a:t>
            </a:r>
          </a:p>
          <a:p>
            <a:r>
              <a:rPr lang="en-US" sz="3200" dirty="0"/>
              <a:t>HOMEROOM GRADE LEVEL INDICATES POTENTIAL GRADUATION YEAR </a:t>
            </a:r>
          </a:p>
        </p:txBody>
      </p:sp>
    </p:spTree>
    <p:extLst>
      <p:ext uri="{BB962C8B-B14F-4D97-AF65-F5344CB8AC3E}">
        <p14:creationId xmlns:p14="http://schemas.microsoft.com/office/powerpoint/2010/main" val="182011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 rot="21420000">
            <a:off x="1680159" y="117710"/>
            <a:ext cx="7691438" cy="779091"/>
          </a:xfrm>
        </p:spPr>
        <p:txBody>
          <a:bodyPr/>
          <a:lstStyle/>
          <a:p>
            <a:pPr algn="l">
              <a:defRPr/>
            </a:pPr>
            <a:r>
              <a:rPr lang="en-US" altLang="en-US" sz="3400" dirty="0"/>
              <a:t>Graduation Requirements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114829" y="1006699"/>
            <a:ext cx="10822097" cy="3249613"/>
          </a:xfrm>
        </p:spPr>
        <p:txBody>
          <a:bodyPr/>
          <a:lstStyle/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Completion of Grade 9-10 program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Must pass ELPA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Must earn 17 out of 20 credits </a:t>
            </a:r>
            <a:r>
              <a:rPr lang="en-US" altLang="en-US" sz="1800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(only 2 Local options can be used towards graduation)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7 Compulsory Credits (Eng. 11/12, Science, Life Role, Mod. History, Math 11) </a:t>
            </a:r>
            <a:r>
              <a:rPr lang="en-US" altLang="en-US" b="1" i="1" dirty="0">
                <a:solidFill>
                  <a:schemeClr val="tx1"/>
                </a:solidFill>
                <a:latin typeface="Berlin Sans FB Demi" panose="020E0802020502020306" pitchFamily="34" charset="0"/>
              </a:rPr>
              <a:t>SEE PAGE 4 of Course Guide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Remaining 10 credits are elective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chemeClr val="tx1"/>
                </a:solidFill>
                <a:latin typeface="Berlin Sans FB Demi" panose="020E0802020502020306" pitchFamily="34" charset="0"/>
              </a:rPr>
              <a:t>5 credits must be Grade 12 courses</a:t>
            </a:r>
          </a:p>
          <a:p>
            <a:pPr marL="342900" indent="-342900" algn="l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Only 2 of the 17 required credits may be local options</a:t>
            </a:r>
          </a:p>
          <a:p>
            <a:pPr algn="l">
              <a:lnSpc>
                <a:spcPct val="90000"/>
              </a:lnSpc>
              <a:defRPr/>
            </a:pPr>
            <a:endParaRPr lang="en-US" altLang="en-US" dirty="0"/>
          </a:p>
          <a:p>
            <a:pPr algn="l">
              <a:lnSpc>
                <a:spcPct val="90000"/>
              </a:lnSpc>
              <a:defRPr/>
            </a:pPr>
            <a:endParaRPr lang="en-US" altLang="en-US" dirty="0"/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578">
            <a:off x="7543800" y="231776"/>
            <a:ext cx="17732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3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6F39-55FA-4D0E-A050-A026DC2D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1" y="80964"/>
            <a:ext cx="7796213" cy="985837"/>
          </a:xfrm>
        </p:spPr>
        <p:txBody>
          <a:bodyPr/>
          <a:lstStyle/>
          <a:p>
            <a:pPr>
              <a:defRPr/>
            </a:pPr>
            <a:r>
              <a:rPr lang="en-US" sz="4050" dirty="0"/>
              <a:t>Local Options???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F721-72C8-4E66-8531-776231238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8352" y="2063396"/>
            <a:ext cx="2482596" cy="45719"/>
          </a:xfrm>
        </p:spPr>
        <p:txBody>
          <a:bodyPr numCol="3"/>
          <a:lstStyle/>
          <a:p>
            <a:pPr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1">
              <a:defRPr/>
            </a:pP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F5F4A1-EB0A-4A72-BE47-70FE086702E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676400" y="1219201"/>
            <a:ext cx="2844800" cy="4156075"/>
          </a:xfrm>
        </p:spPr>
        <p:txBody>
          <a:bodyPr>
            <a:normAutofit fontScale="85000" lnSpcReduction="2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Art in Atlantic Canada 110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Advanced Computer Aided Drafting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Advanced Keyboarding 110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Conceptual Physics 110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FI Tech de communication 110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FI Tech de Communication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Geometry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E54EB7-1290-45CE-80C3-A8A87DD58E0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706938" y="1219201"/>
            <a:ext cx="2481262" cy="4156075"/>
          </a:xfrm>
        </p:spPr>
        <p:txBody>
          <a:bodyPr>
            <a:normAutofit lnSpcReduction="10000"/>
          </a:bodyPr>
          <a:lstStyle/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Gender, media &amp; Culture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Indigenous literature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Intro to kinesiology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Maintenance Auto 110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Marketing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Math tutor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Oceanography 120</a:t>
            </a:r>
          </a:p>
          <a:p>
            <a:pPr algn="l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EC77FE6-0632-4103-BDF0-B45EDA60061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351714" y="1219201"/>
            <a:ext cx="2801937" cy="4156075"/>
          </a:xfrm>
        </p:spPr>
        <p:txBody>
          <a:bodyPr/>
          <a:lstStyle/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Parenting 110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Psychology 110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Psychology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Recording &amp; Sound design 120</a:t>
            </a:r>
          </a:p>
          <a:p>
            <a:pPr marL="171450" indent="-171450" algn="l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Yoga 110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09FB-A354-446F-956D-C9DB48F12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33" y="330758"/>
            <a:ext cx="10396882" cy="115196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Local options: summing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530EC-E8E9-4573-BCA0-66808D5C35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826" y="1696279"/>
            <a:ext cx="10946296" cy="36789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b="1" dirty="0">
                <a:latin typeface="Abadi" panose="020B0604020104020204" pitchFamily="34" charset="0"/>
              </a:rPr>
              <a:t>2 local options = 17 credits required to graduate</a:t>
            </a:r>
          </a:p>
          <a:p>
            <a:pPr>
              <a:defRPr/>
            </a:pPr>
            <a:r>
              <a:rPr lang="en-US" sz="2400" b="1" dirty="0">
                <a:latin typeface="Abadi" panose="020B0604020104020204" pitchFamily="34" charset="0"/>
              </a:rPr>
              <a:t>3 local options = 18 credits required to graduate</a:t>
            </a:r>
          </a:p>
          <a:p>
            <a:pPr>
              <a:defRPr/>
            </a:pPr>
            <a:r>
              <a:rPr lang="en-US" sz="2400" b="1" dirty="0">
                <a:latin typeface="Abadi" panose="020B0604020104020204" pitchFamily="34" charset="0"/>
              </a:rPr>
              <a:t>4 local options = 19 credits required to graduate</a:t>
            </a:r>
          </a:p>
          <a:p>
            <a:pPr>
              <a:defRPr/>
            </a:pPr>
            <a:r>
              <a:rPr lang="en-US" sz="2400" b="1" dirty="0">
                <a:latin typeface="Abadi" panose="020B0604020104020204" pitchFamily="34" charset="0"/>
              </a:rPr>
              <a:t>5 local options = 20 credits required to graduate</a:t>
            </a:r>
          </a:p>
          <a:p>
            <a:pPr lvl="1">
              <a:buClr>
                <a:srgbClr val="B80E0F"/>
              </a:buClr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strongly recommend that even when starting Grade 11 with full standing (not owing any Grade 10 credits) you should not take any more than </a:t>
            </a:r>
            <a:r>
              <a:rPr lang="en-US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 options in your grade 11 year.</a:t>
            </a:r>
          </a:p>
          <a:p>
            <a:pPr lvl="1">
              <a:buClr>
                <a:srgbClr val="B80E0F"/>
              </a:buClr>
              <a:defRPr/>
            </a:pPr>
            <a:r>
              <a:rPr lang="en-US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 don’t want to take any local options?  That is fine! There is no requirement to take any (0, 1, or 2 are safe).</a:t>
            </a:r>
            <a:endParaRPr lang="en-US" sz="2400" b="1" dirty="0">
              <a:latin typeface="Abadi" panose="020B0604020104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1420000">
            <a:off x="1766889" y="577851"/>
            <a:ext cx="7532687" cy="71437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/>
              <a:t>Grade 11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0897281">
            <a:off x="5160964" y="260350"/>
            <a:ext cx="3100387" cy="871538"/>
          </a:xfrm>
        </p:spPr>
        <p:txBody>
          <a:bodyPr/>
          <a:lstStyle/>
          <a:p>
            <a:pPr>
              <a:defRPr/>
            </a:pPr>
            <a:r>
              <a:rPr lang="en-US" dirty="0"/>
              <a:t>The Planning YEAR</a:t>
            </a:r>
          </a:p>
        </p:txBody>
      </p:sp>
      <p:sp>
        <p:nvSpPr>
          <p:cNvPr id="6" name="TextBox 5"/>
          <p:cNvSpPr txBox="1"/>
          <p:nvPr/>
        </p:nvSpPr>
        <p:spPr>
          <a:xfrm rot="21432209">
            <a:off x="284480" y="1658938"/>
            <a:ext cx="1068832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Covering the Compulsories</a:t>
            </a:r>
          </a:p>
          <a:p>
            <a:pPr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English 11, Math 11, Science 11/12, Modern History 11, Fine Art/Life Role</a:t>
            </a:r>
          </a:p>
          <a:p>
            <a:pPr>
              <a:defRPr/>
            </a:pP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Looking ahead to Post-Secondary Requirements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to make sure you have the right pre-requisites taken care of in Grade 11 to keep options open for Grade 12</a:t>
            </a:r>
          </a:p>
          <a:p>
            <a:pPr>
              <a:defRPr/>
            </a:pP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Choosing LEVELS of courses (0,1,2,3,AP)</a:t>
            </a:r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     </a:t>
            </a:r>
            <a:r>
              <a:rPr lang="en-US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*please note, once in a level, you cannot switch after course starts.  Remember to keep balance in your schedule and life!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414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F7D03-171A-46D3-B204-3F251B7B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363" y="1"/>
            <a:ext cx="7797800" cy="1152525"/>
          </a:xfrm>
        </p:spPr>
        <p:txBody>
          <a:bodyPr/>
          <a:lstStyle/>
          <a:p>
            <a:pPr>
              <a:defRPr/>
            </a:pPr>
            <a:r>
              <a:rPr lang="en-CA" dirty="0"/>
              <a:t>Choosing your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6EA66-58D6-408E-9ED8-F47EC6A270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98601" y="1676401"/>
            <a:ext cx="8310563" cy="3311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latin typeface="Bahnschrift" panose="020B0502040204020203" pitchFamily="34" charset="0"/>
              </a:rPr>
              <a:t>First 2 digits indicate Grade, and the 3</a:t>
            </a:r>
            <a:r>
              <a:rPr lang="en-CA" baseline="30000" dirty="0">
                <a:latin typeface="Bahnschrift" panose="020B0502040204020203" pitchFamily="34" charset="0"/>
              </a:rPr>
              <a:t>rd</a:t>
            </a:r>
            <a:r>
              <a:rPr lang="en-CA" dirty="0">
                <a:latin typeface="Bahnschrift" panose="020B0502040204020203" pitchFamily="34" charset="0"/>
              </a:rPr>
              <a:t> Digit indicates the level</a:t>
            </a:r>
          </a:p>
          <a:p>
            <a:pPr lvl="1">
              <a:defRPr/>
            </a:pPr>
            <a:r>
              <a:rPr lang="en-CA" sz="2000" dirty="0">
                <a:latin typeface="Bahnschrift" panose="020B0502040204020203" pitchFamily="34" charset="0"/>
              </a:rPr>
              <a:t>Open or “0” courses are offered at one level only (ex: Law 120, Advanced Keyboarding 110)</a:t>
            </a:r>
          </a:p>
          <a:p>
            <a:pPr lvl="1">
              <a:defRPr/>
            </a:pPr>
            <a:r>
              <a:rPr lang="en-CA" sz="2000" dirty="0">
                <a:latin typeface="Bahnschrift" panose="020B0502040204020203" pitchFamily="34" charset="0"/>
              </a:rPr>
              <a:t>Level 1 courses are enriched University Preparatory (EX: Physics 111)</a:t>
            </a:r>
          </a:p>
          <a:p>
            <a:pPr lvl="1">
              <a:defRPr/>
            </a:pPr>
            <a:r>
              <a:rPr lang="en-CA" sz="2000" dirty="0">
                <a:latin typeface="Bahnschrift" panose="020B0502040204020203" pitchFamily="34" charset="0"/>
              </a:rPr>
              <a:t>LEVEL 2 Courses are academic/university/college Preparatory (EX: Biology 122, English 112)</a:t>
            </a:r>
          </a:p>
          <a:p>
            <a:pPr lvl="1">
              <a:defRPr/>
            </a:pPr>
            <a:r>
              <a:rPr lang="en-CA" sz="2000" dirty="0">
                <a:latin typeface="Bahnschrift" panose="020B0502040204020203" pitchFamily="34" charset="0"/>
              </a:rPr>
              <a:t>Level 3 courses are General/college preparatory (EX: modern history 113 and English 113/123)</a:t>
            </a:r>
          </a:p>
          <a:p>
            <a:pPr lvl="1">
              <a:defRPr/>
            </a:pPr>
            <a:r>
              <a:rPr lang="en-CA" sz="2000" dirty="0">
                <a:latin typeface="Bahnschrift" panose="020B0502040204020203" pitchFamily="34" charset="0"/>
              </a:rPr>
              <a:t>AP (Advanced Placement)  (Extra exam in May)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 rot="21420000">
            <a:off x="1770064" y="349251"/>
            <a:ext cx="7534275" cy="87471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dirty="0"/>
              <a:t>Grade 12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303984" y="1226576"/>
            <a:ext cx="10542175" cy="5895975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Many GRADE 12’s will have more flexibility in choosing courses FOR THEIR Grade 12 YEAR</a:t>
            </a: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However, many of you will need to pay attention to the courses you need to do what you want after high school</a:t>
            </a:r>
          </a:p>
          <a:p>
            <a:pPr lvl="1" algn="l">
              <a:defRPr/>
            </a:pPr>
            <a:r>
              <a:rPr lang="en-US" altLang="en-US" sz="2400" b="1" dirty="0">
                <a:latin typeface="Berlin Sans FB Demi" panose="020E0802020502020306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 Secondary Entrance Requirements:    University, Community College, Private Training, Apprenticeship, Military or Workforce</a:t>
            </a:r>
          </a:p>
        </p:txBody>
      </p:sp>
    </p:spTree>
    <p:extLst>
      <p:ext uri="{BB962C8B-B14F-4D97-AF65-F5344CB8AC3E}">
        <p14:creationId xmlns:p14="http://schemas.microsoft.com/office/powerpoint/2010/main" val="612133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 rot="21420000">
            <a:off x="1911351" y="669925"/>
            <a:ext cx="7534275" cy="319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800" dirty="0"/>
              <a:t>Consider Special Programs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2511425" y="1063625"/>
            <a:ext cx="6330950" cy="3511550"/>
          </a:xfrm>
        </p:spPr>
        <p:txBody>
          <a:bodyPr/>
          <a:lstStyle/>
          <a:p>
            <a:pPr algn="ctr">
              <a:defRPr/>
            </a:pPr>
            <a:r>
              <a:rPr lang="en-US" altLang="en-US" dirty="0"/>
              <a:t>Co-Op 120 &amp; Career Exploration 110</a:t>
            </a:r>
          </a:p>
          <a:p>
            <a:pPr algn="ctr">
              <a:defRPr/>
            </a:pPr>
            <a:r>
              <a:rPr lang="en-US" altLang="en-US" dirty="0"/>
              <a:t>Tech-VocATIONAL Courses</a:t>
            </a:r>
          </a:p>
          <a:p>
            <a:pPr algn="ctr">
              <a:defRPr/>
            </a:pPr>
            <a:r>
              <a:rPr lang="en-US" altLang="en-US" dirty="0"/>
              <a:t>French Immersion Program</a:t>
            </a:r>
          </a:p>
          <a:p>
            <a:pPr lvl="1">
              <a:defRPr/>
            </a:pPr>
            <a:r>
              <a:rPr lang="en-US" altLang="en-US" dirty="0"/>
              <a:t>Certificate of Immersion</a:t>
            </a:r>
          </a:p>
          <a:p>
            <a:pPr lvl="1">
              <a:defRPr/>
            </a:pPr>
            <a:r>
              <a:rPr lang="en-US" altLang="en-US" dirty="0"/>
              <a:t>Certificate of Proficiency</a:t>
            </a:r>
          </a:p>
          <a:p>
            <a:pPr algn="ctr">
              <a:defRPr/>
            </a:pPr>
            <a:r>
              <a:rPr lang="en-US" altLang="en-US" dirty="0"/>
              <a:t>FIT Certificate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1981200"/>
            <a:ext cx="1600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75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1562100" y="679450"/>
            <a:ext cx="7907338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/>
              <a:t>OTHER THINGS TO CONSIDER WHEN CHOOSING COURSES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3136303" y="2271431"/>
            <a:ext cx="7722629" cy="2990042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INTERESTS/HOBBIES</a:t>
            </a:r>
          </a:p>
          <a:p>
            <a:pPr algn="ctr">
              <a:defRPr/>
            </a:pPr>
            <a:r>
              <a:rPr lang="en-US" dirty="0"/>
              <a:t>TRANSFERRABLE SKILLS</a:t>
            </a:r>
          </a:p>
          <a:p>
            <a:pPr algn="ctr">
              <a:defRPr/>
            </a:pPr>
            <a:r>
              <a:rPr lang="en-US" dirty="0"/>
              <a:t>BALANCE TO LIFE AND SCHOOL SCHEDULE ARE IMPORTANT TO YOUR OVERALL HEALTH &amp; WELLNESS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WELL ROUNDED INDIVIDUALS ARE TYPICALLY HAPPIER!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5563">
            <a:off x="427539" y="1613536"/>
            <a:ext cx="22161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82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 rot="21420000">
            <a:off x="1746251" y="379413"/>
            <a:ext cx="7851775" cy="1065212"/>
          </a:xfrm>
        </p:spPr>
        <p:txBody>
          <a:bodyPr/>
          <a:lstStyle/>
          <a:p>
            <a:pPr algn="ctr">
              <a:defRPr/>
            </a:pPr>
            <a:r>
              <a:rPr lang="en-US" altLang="en-US" sz="3400" dirty="0"/>
              <a:t>Are You Planning on Attending a Post-Secondary Institution?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425676" y="1164244"/>
            <a:ext cx="10127738" cy="2849563"/>
          </a:xfrm>
        </p:spPr>
        <p:txBody>
          <a:bodyPr/>
          <a:lstStyle/>
          <a:p>
            <a:pPr algn="l">
              <a:defRPr/>
            </a:pPr>
            <a:endParaRPr lang="en-US" altLang="en-US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Admission requirements are not the same as Graduation Requirements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Grade 11 and 12 grades are used by post-secondary institutions for acceptance (regardless of the semester taken.)</a:t>
            </a:r>
          </a:p>
          <a:p>
            <a:pPr algn="l">
              <a:defRPr/>
            </a:pPr>
            <a:endParaRPr lang="en-US" altLang="en-US" dirty="0"/>
          </a:p>
          <a:p>
            <a:pPr algn="l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966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CHILD IS IN GRADE 9</a:t>
            </a:r>
          </a:p>
        </p:txBody>
      </p:sp>
      <p:sp>
        <p:nvSpPr>
          <p:cNvPr id="4" name="Subtitle 2"/>
          <p:cNvSpPr>
            <a:spLocks noGrp="1"/>
          </p:cNvSpPr>
          <p:nvPr>
            <p:ph sz="quarter" idx="13"/>
          </p:nvPr>
        </p:nvSpPr>
        <p:spPr>
          <a:xfrm>
            <a:off x="447040" y="1837765"/>
            <a:ext cx="10633467" cy="353682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HOW DO THEY GET TO GRADE 10/ WHAT IS THE PROMOTION POLICY?</a:t>
            </a:r>
          </a:p>
          <a:p>
            <a:pPr algn="l"/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ANSWER: PASS COURSES!!!</a:t>
            </a:r>
          </a:p>
          <a:p>
            <a:pPr algn="l"/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PASS ENGLISH 9, </a:t>
            </a:r>
            <a:r>
              <a:rPr lang="en-US" sz="2400" b="1">
                <a:latin typeface="Abadi" panose="020B0604020104020204" pitchFamily="34" charset="0"/>
                <a:cs typeface="Aharoni" panose="02010803020104030203" pitchFamily="2" charset="-79"/>
              </a:rPr>
              <a:t>Math 9A, Math 9B </a:t>
            </a:r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and OVERALL AVERAGE of 60% By END of JUNE (OR SUMMER SCHOOL) to FULLY mOve on to Grade 10.</a:t>
            </a:r>
          </a:p>
          <a:p>
            <a:pPr algn="l"/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Rule of 60/60/60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OTHERWISE, THERE WILL BE COURSES THEY NEED TO REPEAT</a:t>
            </a:r>
            <a:r>
              <a:rPr lang="en-US" sz="2400" b="1" dirty="0">
                <a:latin typeface="Abadi" panose="020B0604020104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1257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 rot="21420000">
            <a:off x="1768009" y="471142"/>
            <a:ext cx="7532688" cy="7747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sz="3400" dirty="0"/>
              <a:t>Work, University, Community College Entrance Requirements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1762124" y="1465748"/>
            <a:ext cx="7512050" cy="549275"/>
          </a:xfrm>
        </p:spPr>
        <p:txBody>
          <a:bodyPr/>
          <a:lstStyle/>
          <a:p>
            <a:pPr algn="l">
              <a:defRPr/>
            </a:pPr>
            <a:r>
              <a:rPr lang="en-US" altLang="en-US" sz="2600" b="1" dirty="0"/>
              <a:t>College/NBCC Programs</a:t>
            </a:r>
          </a:p>
          <a:p>
            <a:pPr lvl="1" algn="l">
              <a:defRPr/>
            </a:pPr>
            <a:r>
              <a:rPr lang="en-US" altLang="en-US" sz="2200" dirty="0"/>
              <a:t>Many Programs accept - Level 3</a:t>
            </a:r>
          </a:p>
          <a:p>
            <a:pPr lvl="1" algn="l">
              <a:defRPr/>
            </a:pPr>
            <a:r>
              <a:rPr lang="en-US" altLang="en-US" sz="2200" dirty="0"/>
              <a:t>Some Tech/Health Programs require – Level 2</a:t>
            </a:r>
          </a:p>
          <a:p>
            <a:pPr algn="l">
              <a:defRPr/>
            </a:pPr>
            <a:r>
              <a:rPr lang="en-US" altLang="en-US" sz="2600" b="1" dirty="0"/>
              <a:t>University</a:t>
            </a:r>
          </a:p>
          <a:p>
            <a:pPr lvl="1" algn="l">
              <a:defRPr/>
            </a:pPr>
            <a:r>
              <a:rPr lang="en-US" altLang="en-US" sz="2200" dirty="0"/>
              <a:t>Admission requires specific level 2 courses</a:t>
            </a:r>
          </a:p>
          <a:p>
            <a:pPr lvl="1" algn="l">
              <a:defRPr/>
            </a:pPr>
            <a:r>
              <a:rPr lang="en-US" altLang="en-US" sz="2200" dirty="0"/>
              <a:t>Universities have different requirements </a:t>
            </a:r>
          </a:p>
          <a:p>
            <a:pPr algn="l">
              <a:defRPr/>
            </a:pPr>
            <a:r>
              <a:rPr lang="en-US" altLang="en-US" sz="2600" b="1" dirty="0"/>
              <a:t>Military</a:t>
            </a:r>
          </a:p>
          <a:p>
            <a:pPr lvl="1" algn="l"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High School Graduation and aptitude testing </a:t>
            </a:r>
          </a:p>
          <a:p>
            <a:pPr lvl="1" algn="l">
              <a:defRPr/>
            </a:pPr>
            <a:r>
              <a:rPr lang="en-US" altLang="en-US" sz="2200" dirty="0">
                <a:solidFill>
                  <a:schemeClr val="bg1"/>
                </a:solidFill>
              </a:rPr>
              <a:t>Officer Training- University Entrance</a:t>
            </a:r>
          </a:p>
        </p:txBody>
      </p:sp>
    </p:spTree>
    <p:extLst>
      <p:ext uri="{BB962C8B-B14F-4D97-AF65-F5344CB8AC3E}">
        <p14:creationId xmlns:p14="http://schemas.microsoft.com/office/powerpoint/2010/main" val="4221193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955">
            <a:off x="2309813" y="433389"/>
            <a:ext cx="6324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877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0"/>
            <a:ext cx="8458200" cy="12890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3600" dirty="0"/>
            </a:br>
            <a:r>
              <a:rPr lang="en-US" sz="3600" dirty="0"/>
              <a:t>WHAT IS THE DIFFERENCE BETWEEN COLLEGE &amp; UNIVERSITY?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63776" y="1477964"/>
            <a:ext cx="3590925" cy="492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College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23520" y="2159003"/>
            <a:ext cx="5631180" cy="414623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atin typeface="Baskerville Old Face" panose="02020602080505020303" pitchFamily="18" charset="0"/>
              </a:rPr>
              <a:t>Typically has the same Time Layout as HIGH School (8:30 AM-4pm, MoNDAY-FRIDAY, SEPT-JUNE)</a:t>
            </a:r>
          </a:p>
          <a:p>
            <a:pPr eaLnBrk="1" hangingPunct="1">
              <a:defRPr/>
            </a:pPr>
            <a:r>
              <a:rPr lang="en-US" dirty="0">
                <a:latin typeface="Baskerville Old Face" panose="02020602080505020303" pitchFamily="18" charset="0"/>
              </a:rPr>
              <a:t>MANY PROGRAMS ARE 1-2 YEARS in DURATION to obtain your diploma or Certificate</a:t>
            </a:r>
          </a:p>
          <a:p>
            <a:pPr eaLnBrk="1" hangingPunct="1">
              <a:defRPr/>
            </a:pPr>
            <a:r>
              <a:rPr lang="en-US" dirty="0">
                <a:latin typeface="Baskerville Old Face" panose="02020602080505020303" pitchFamily="18" charset="0"/>
              </a:rPr>
              <a:t>Smaller class sizes</a:t>
            </a:r>
          </a:p>
          <a:p>
            <a:pPr eaLnBrk="1" hangingPunct="1">
              <a:defRPr/>
            </a:pPr>
            <a:r>
              <a:rPr lang="en-US" dirty="0">
                <a:latin typeface="Baskerville Old Face" panose="02020602080505020303" pitchFamily="18" charset="0"/>
              </a:rPr>
              <a:t>Training for a Specific Career AREA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PRIVATE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$$</a:t>
            </a:r>
            <a:r>
              <a:rPr lang="en-US" dirty="0">
                <a:solidFill>
                  <a:schemeClr val="bg1"/>
                </a:solidFill>
                <a:latin typeface="Baskerville Old Face" panose="02020602080505020303" pitchFamily="18" charset="0"/>
              </a:rPr>
              <a:t>  VS  PUBLIC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$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238876" y="1312864"/>
            <a:ext cx="3597275" cy="6572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University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854700" y="1992314"/>
            <a:ext cx="5707380" cy="37226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1900" dirty="0">
                <a:latin typeface="Baskerville Old Face" panose="02020602080505020303" pitchFamily="18" charset="0"/>
              </a:rPr>
              <a:t>TYPICALLY TAKE 5 COURSES PER SEMESTER, 3 HOURS INSTRUCTION OF EACH CLASS PER WEEK (DO MORE INDEPEND. STUDY), SEPT-END OF APRIL</a:t>
            </a:r>
          </a:p>
          <a:p>
            <a:pPr eaLnBrk="1" hangingPunct="1">
              <a:defRPr/>
            </a:pPr>
            <a:r>
              <a:rPr lang="en-US" sz="1900" dirty="0">
                <a:latin typeface="Baskerville Old Face" panose="02020602080505020303" pitchFamily="18" charset="0"/>
              </a:rPr>
              <a:t>An Undergraduate Bachelors Degree takes 4 years to complete.</a:t>
            </a:r>
          </a:p>
          <a:p>
            <a:pPr eaLnBrk="1" hangingPunct="1">
              <a:defRPr/>
            </a:pPr>
            <a:r>
              <a:rPr lang="en-US" sz="1900" dirty="0">
                <a:latin typeface="Baskerville Old Face" panose="02020602080505020303" pitchFamily="18" charset="0"/>
              </a:rPr>
              <a:t>Large class sizes, esp in first year</a:t>
            </a:r>
          </a:p>
          <a:p>
            <a:pPr eaLnBrk="1" hangingPunct="1">
              <a:defRPr/>
            </a:pPr>
            <a:r>
              <a:rPr lang="en-US" sz="1900" dirty="0">
                <a:latin typeface="Baskerville Old Face" panose="02020602080505020303" pitchFamily="18" charset="0"/>
              </a:rPr>
              <a:t>GAINING A LOT OF KNOWLEDGE ON SPECIFIC TOPICS/SUBJECts</a:t>
            </a:r>
          </a:p>
          <a:p>
            <a:pPr eaLnBrk="1" hangingPunct="1">
              <a:defRPr/>
            </a:pPr>
            <a:r>
              <a:rPr lang="en-US" sz="1900" dirty="0">
                <a:solidFill>
                  <a:schemeClr val="bg1"/>
                </a:solidFill>
                <a:latin typeface="+mj-lt"/>
              </a:rPr>
              <a:t>$$</a:t>
            </a:r>
          </a:p>
        </p:txBody>
      </p:sp>
    </p:spTree>
    <p:extLst>
      <p:ext uri="{BB962C8B-B14F-4D97-AF65-F5344CB8AC3E}">
        <p14:creationId xmlns:p14="http://schemas.microsoft.com/office/powerpoint/2010/main" val="3664481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7924800" cy="1143000"/>
          </a:xfrm>
        </p:spPr>
        <p:txBody>
          <a:bodyPr/>
          <a:lstStyle/>
          <a:p>
            <a:pPr>
              <a:defRPr/>
            </a:pPr>
            <a:r>
              <a:rPr lang="en-US" altLang="en-US" sz="3400" dirty="0"/>
              <a:t>Compare Graduation To </a:t>
            </a:r>
            <a:br>
              <a:rPr lang="en-US" altLang="en-US" sz="3400" dirty="0"/>
            </a:br>
            <a:r>
              <a:rPr lang="en-US" altLang="en-US" sz="3400" dirty="0"/>
              <a:t>University Admission Requirements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0" y="1306513"/>
            <a:ext cx="4343400" cy="426720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endParaRPr lang="en-US" altLang="en-US" sz="800" b="1" dirty="0"/>
          </a:p>
          <a:p>
            <a:pPr>
              <a:buNone/>
              <a:defRPr/>
            </a:pPr>
            <a:r>
              <a:rPr lang="en-US" altLang="en-US" b="1" u="sng" dirty="0">
                <a:latin typeface="Baskerville Old Face" panose="02020602080505020303" pitchFamily="18" charset="0"/>
              </a:rPr>
              <a:t>High School Graduation</a:t>
            </a:r>
          </a:p>
          <a:p>
            <a:pPr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English 111/112/113 </a:t>
            </a:r>
          </a:p>
          <a:p>
            <a:pPr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English 121/122/123</a:t>
            </a:r>
          </a:p>
          <a:p>
            <a:pPr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Math 11 (Foundations 11 or Financial &amp; Workplace Math 110)</a:t>
            </a:r>
          </a:p>
          <a:p>
            <a:pPr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Science 11/12</a:t>
            </a:r>
          </a:p>
          <a:p>
            <a:pPr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Modern History 111/112/113 </a:t>
            </a:r>
          </a:p>
          <a:p>
            <a:pPr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Fine Arts/Life Role (specific list)</a:t>
            </a:r>
          </a:p>
          <a:p>
            <a:pPr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10 Electives</a:t>
            </a:r>
          </a:p>
          <a:p>
            <a:pPr>
              <a:defRPr/>
            </a:pPr>
            <a:r>
              <a:rPr lang="en-US" altLang="en-US" dirty="0">
                <a:latin typeface="Arial Rounded MT Bold" panose="020F0704030504030204" pitchFamily="34" charset="0"/>
              </a:rPr>
              <a:t>(5 Grade 12 courses)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5867400" y="1524000"/>
            <a:ext cx="4648200" cy="50292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en-US" altLang="en-US" sz="1800" b="1" u="sng" dirty="0">
                <a:latin typeface="Baskerville Old Face" panose="02020602080505020303" pitchFamily="18" charset="0"/>
              </a:rPr>
              <a:t>BaChELOR of SciENCE - UNB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English 111/112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English 121/122 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Foundations in Math 110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Pre-Calculus 110</a:t>
            </a:r>
          </a:p>
          <a:p>
            <a:pPr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Pre-Calculus 12A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Pre-Calculus 12B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Chemistry 112 &amp; 122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Physics 112 &amp; 122  OR BIOLOGY 12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Modern Hist. 111/112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Fine Arts/Life Role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Electives from Approved List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1800" dirty="0">
                <a:latin typeface="Arial Rounded MT Bold" panose="020F0704030504030204" pitchFamily="34" charset="0"/>
              </a:rPr>
              <a:t>Minimum admission average 75%</a:t>
            </a:r>
          </a:p>
          <a:p>
            <a:pPr>
              <a:lnSpc>
                <a:spcPct val="80000"/>
              </a:lnSpc>
              <a:defRPr/>
            </a:pPr>
            <a:endParaRPr lang="en-US" altLang="en-US" sz="2400" dirty="0">
              <a:latin typeface="Arial Rounded MT Bold" panose="020F0704030504030204" pitchFamily="34" charset="0"/>
            </a:endParaRP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95250"/>
            <a:ext cx="11763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04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304801"/>
            <a:ext cx="7796213" cy="115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NBCC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8350" y="2063750"/>
            <a:ext cx="3816350" cy="679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Electrical: CONSTRUCTION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038350" y="2862263"/>
            <a:ext cx="3816350" cy="25130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High School Diploma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8876" y="2063750"/>
            <a:ext cx="3597275" cy="679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RESPIRATORY THERAPY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19800" y="2862263"/>
            <a:ext cx="3816350" cy="25130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HIGH SCHOOL DIPLOMA</a:t>
            </a:r>
          </a:p>
          <a:p>
            <a:pPr eaLnBrk="1" hangingPunct="1">
              <a:defRPr/>
            </a:pPr>
            <a:r>
              <a:rPr lang="en-US" dirty="0"/>
              <a:t>FOUNDATIONS in MATH 110</a:t>
            </a:r>
          </a:p>
          <a:p>
            <a:pPr eaLnBrk="1" hangingPunct="1">
              <a:defRPr/>
            </a:pPr>
            <a:r>
              <a:rPr lang="en-US" dirty="0"/>
              <a:t>PRE-CALCULUS 110</a:t>
            </a:r>
          </a:p>
          <a:p>
            <a:pPr eaLnBrk="1" hangingPunct="1">
              <a:defRPr/>
            </a:pPr>
            <a:r>
              <a:rPr lang="en-US" b="1" u="sng" dirty="0"/>
              <a:t>3</a:t>
            </a:r>
            <a:r>
              <a:rPr lang="en-US" dirty="0"/>
              <a:t> SCIENCES from: BioLOGY 112 or 122, Chemistry 112 or 122, Physics 112 or 122</a:t>
            </a:r>
          </a:p>
        </p:txBody>
      </p:sp>
      <p:pic>
        <p:nvPicPr>
          <p:cNvPr id="2560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1"/>
            <a:ext cx="2819400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9" y="189708"/>
            <a:ext cx="252095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62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 rot="21400010">
            <a:off x="1380808" y="549683"/>
            <a:ext cx="7532687" cy="1158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/>
              <a:t>Choosing Courses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 rot="21412336">
            <a:off x="-7082" y="1699406"/>
            <a:ext cx="10519707" cy="308548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Once courses have been selected, school schedule is created based on your choices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Choose carefully!</a:t>
            </a:r>
          </a:p>
          <a:p>
            <a:pPr marL="342900" indent="-342900" algn="l">
              <a:buFont typeface="Wingdings" panose="05000000000000000000" pitchFamily="2" charset="2"/>
              <a:buChar char="ü"/>
              <a:defRPr/>
            </a:pPr>
            <a:r>
              <a:rPr lang="en-US" altLang="en-US" dirty="0"/>
              <a:t>You must have 7 credits in September to be assigned a Grade 12 Homeroom and be included on the Potential Grad List.   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287">
            <a:off x="8727103" y="4124959"/>
            <a:ext cx="2309813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838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 rot="21420000">
            <a:off x="393127" y="709889"/>
            <a:ext cx="9061484" cy="6223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dirty="0"/>
              <a:t>Course Applications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 rot="21420000">
            <a:off x="453901" y="1624607"/>
            <a:ext cx="10394648" cy="2979737"/>
          </a:xfrm>
        </p:spPr>
        <p:txBody>
          <a:bodyPr/>
          <a:lstStyle/>
          <a:p>
            <a:pPr marL="342900" indent="-342900" algn="l">
              <a:buFont typeface="Courier New" panose="02070309020205020404" pitchFamily="49" charset="0"/>
              <a:buChar char="o"/>
              <a:defRPr/>
            </a:pPr>
            <a:r>
              <a:rPr lang="en-US" altLang="en-US" dirty="0"/>
              <a:t>Some courses require an application process.  Noted in Course Guide</a:t>
            </a:r>
          </a:p>
          <a:p>
            <a:pPr marL="342900" indent="-342900" algn="l">
              <a:buFont typeface="Courier New" panose="02070309020205020404" pitchFamily="49" charset="0"/>
              <a:buChar char="o"/>
              <a:defRPr/>
            </a:pPr>
            <a:r>
              <a:rPr lang="en-US" altLang="en-US" dirty="0"/>
              <a:t>Course Applications are in Guidance</a:t>
            </a:r>
          </a:p>
          <a:p>
            <a:pPr marL="342900" indent="-342900" algn="l">
              <a:buFont typeface="Courier New" panose="02070309020205020404" pitchFamily="49" charset="0"/>
              <a:buChar char="o"/>
              <a:defRPr/>
            </a:pPr>
            <a:r>
              <a:rPr lang="en-US" altLang="en-US" dirty="0"/>
              <a:t>WATCH APPLICATION DUE DATES!!!</a:t>
            </a:r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802">
            <a:off x="9254173" y="4352475"/>
            <a:ext cx="11811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271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1261253">
            <a:off x="2055813" y="665163"/>
            <a:ext cx="7351712" cy="7032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ROLE OF GUIDANCE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 rot="-188349">
            <a:off x="228091" y="1525398"/>
            <a:ext cx="10834558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Counsellors are available to assist students.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There 2 counsellors on duty over the lunch hour.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Appointments can be made in Guidance with Sam from 8:10am-11:30am and 12:30-2:50pm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endParaRPr lang="en-US" altLang="en-US" sz="8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Course selection in Homeroom: Extended homeroom March 9</a:t>
            </a:r>
            <a:r>
              <a:rPr lang="en-US" altLang="en-US" b="1" baseline="30000" dirty="0">
                <a:solidFill>
                  <a:schemeClr val="accent1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-13</a:t>
            </a:r>
            <a:r>
              <a:rPr lang="en-US" altLang="en-US" b="1" baseline="30000" dirty="0">
                <a:solidFill>
                  <a:schemeClr val="accent1"/>
                </a:solidFill>
                <a:latin typeface="Times New Roman" panose="02020603050405020304" pitchFamily="18" charset="0"/>
              </a:rPr>
              <a:t>th</a:t>
            </a:r>
            <a:endParaRPr lang="en-US" altLang="en-US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Course selection can be done from home through Parent Portal or Student Portal: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Current Grade 9 Students:  Selections are to be done on the paper copy (hand in to homeroom teacher), and make selections online by Thursday, February 27</a:t>
            </a:r>
            <a:r>
              <a:rPr lang="en-US" altLang="en-US" sz="2000" b="1" baseline="30000" dirty="0">
                <a:solidFill>
                  <a:schemeClr val="accent1"/>
                </a:solidFill>
                <a:latin typeface="Times New Roman" panose="02020603050405020304" pitchFamily="18" charset="0"/>
              </a:rPr>
              <a:t>th</a:t>
            </a:r>
            <a:endParaRPr lang="en-US" altLang="en-US" sz="2000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Current Grade 10 and 11 Students: Selections are to be done online by Friday, March 20</a:t>
            </a:r>
            <a:r>
              <a:rPr lang="en-US" altLang="en-US" sz="2000" b="1" baseline="30000" dirty="0">
                <a:solidFill>
                  <a:schemeClr val="accent1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911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52673A9-CCFC-4041-977D-AABE49E7E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11"/>
            <a:ext cx="12192000" cy="36900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b="9070"/>
          <a:stretch/>
        </p:blipFill>
        <p:spPr bwMode="auto">
          <a:xfrm>
            <a:off x="3010486" y="461366"/>
            <a:ext cx="6161649" cy="2702459"/>
          </a:xfrm>
          <a:prstGeom prst="rect">
            <a:avLst/>
          </a:prstGeom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6A1FCFF-1557-45D6-BBBA-1BED51B8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en-US" sz="4200"/>
              <a:t>PowerSchool </a:t>
            </a:r>
            <a:br>
              <a:rPr lang="en-US" sz="4200"/>
            </a:br>
            <a:r>
              <a:rPr lang="en-US" sz="4200"/>
              <a:t>Public Portal</a:t>
            </a:r>
            <a:br>
              <a:rPr lang="en-US" sz="4200"/>
            </a:br>
            <a:r>
              <a:rPr lang="en-US" sz="4200"/>
              <a:t>Course Selections 2020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0A98CD-D827-4D9F-81C2-1ED26E856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473573"/>
            <a:ext cx="12188952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09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45592C-D44F-4C87-8AD6-B1094BB2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Registration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FC9210-6211-4ABF-851D-5DA2023CD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2011680"/>
            <a:ext cx="10680211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Parents can now take part in their child’s course selections for the next school year.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Login to the portal site: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https://sisasdw.nbed.nb.ca/public/home.html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Click on the name of the child you would like to pick courses for, and then choose Class Registration from the Navigation menu.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effectLst/>
              </a:rPr>
              <a:t>Class registration screen will open.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r>
              <a:rPr lang="en-US" dirty="0">
                <a:effectLst/>
              </a:rPr>
              <a:t>Click on the pencil in the top right side of the page to begin selecting courses – across from Grade ## Selections.</a:t>
            </a:r>
          </a:p>
          <a:p>
            <a:pPr marL="0" indent="0">
              <a:buNone/>
            </a:pPr>
            <a:endParaRPr lang="en-CA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FD22E-7646-4AA7-B1B1-A3A4FD33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154" y="284177"/>
            <a:ext cx="2476846" cy="562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156192-97AE-4EDC-936B-4E0B227CEB08}"/>
              </a:ext>
            </a:extLst>
          </p:cNvPr>
          <p:cNvPicPr/>
          <p:nvPr/>
        </p:nvPicPr>
        <p:blipFill rotWithShape="1">
          <a:blip r:embed="rId4"/>
          <a:srcRect t="65219" r="86736" b="26474"/>
          <a:stretch/>
        </p:blipFill>
        <p:spPr bwMode="auto">
          <a:xfrm>
            <a:off x="5936453" y="3397679"/>
            <a:ext cx="1895582" cy="657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D4F95-6C93-4B35-A27B-ECEA99DE7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948" y="4523728"/>
            <a:ext cx="8438369" cy="3225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69A5E-A47E-408E-9AEE-7B2337545D4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284587" y="5438971"/>
            <a:ext cx="684978" cy="60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8" y="9337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WILL my child LEARN in GRADE 10?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7730" y="1146220"/>
            <a:ext cx="10732778" cy="502949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ENGLISH 10 (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full YEAR, so worth 2</a:t>
            </a: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Abadi" panose="020B0604020104020204" pitchFamily="34" charset="0"/>
                <a:cs typeface="Aharoni" panose="02010803020104030203" pitchFamily="2" charset="-79"/>
              </a:rPr>
              <a:t>MatH</a:t>
            </a: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 10 </a:t>
            </a:r>
          </a:p>
          <a:p>
            <a:pPr marL="457200" lvl="1" indent="0">
              <a:buNone/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-(FI) Geometry, MEASURE &amp; FINANCE Math 10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(FI) Social Studies 10 (Ancient &amp; Medieval History)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(FI) Science 10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Post Intensive French 10 / (FI) Language Arts 10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Personal Development &amp; Career Planning 10 (PDCP 10)</a:t>
            </a:r>
          </a:p>
          <a:p>
            <a:pPr marL="0" indent="0">
              <a:buNone/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     TWO Electives:</a:t>
            </a:r>
          </a:p>
          <a:p>
            <a:pPr marL="457200" lvl="1" indent="0">
              <a:buNone/>
            </a:pPr>
            <a:r>
              <a:rPr lang="en-US" sz="3900" b="1" dirty="0">
                <a:solidFill>
                  <a:srgbClr val="FF000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7.</a:t>
            </a: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  Art10 OR Music 10</a:t>
            </a:r>
          </a:p>
          <a:p>
            <a:pPr marL="914400" lvl="1" indent="-457200">
              <a:buAutoNum type="arabicPeriod" startAt="8"/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ANOTHER GRADE 10 ELECTIVE</a:t>
            </a:r>
          </a:p>
          <a:p>
            <a:pPr marL="457200" lvl="1" indent="0">
              <a:buNone/>
            </a:pPr>
            <a:r>
              <a:rPr lang="en-US" sz="2400" dirty="0">
                <a:latin typeface="Abadi" panose="020B0604020104020204" pitchFamily="34" charset="0"/>
                <a:cs typeface="Aharoni" panose="02010803020104030203" pitchFamily="2" charset="-79"/>
              </a:rPr>
              <a:t>				</a:t>
            </a:r>
            <a:r>
              <a:rPr lang="en-US" dirty="0">
                <a:latin typeface="Abadi" panose="020B0604020104020204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badi" panose="020B0604020104020204" pitchFamily="34" charset="0"/>
              </a:rPr>
              <a:t>= 9 out of 10 periods</a:t>
            </a:r>
            <a:r>
              <a:rPr lang="en-US" sz="2800" dirty="0">
                <a:solidFill>
                  <a:schemeClr val="bg1"/>
                </a:solidFill>
                <a:latin typeface="Abadi" panose="020B0604020104020204" pitchFamily="34" charset="0"/>
              </a:rPr>
              <a:t>	</a:t>
            </a:r>
            <a:r>
              <a:rPr lang="en-US" dirty="0">
                <a:latin typeface="Abadi" panose="020B0604020104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248139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45592C-D44F-4C87-8AD6-B1094BB2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Registration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FC9210-6211-4ABF-851D-5DA2023CD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019" y="2011680"/>
            <a:ext cx="7772400" cy="43891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The page will look different depending on the grade of the child (gr 10,  or 11 &amp; 12).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Pay attention to instructions at the top of the screen – they will guide you to make the correct number of choices for two full semesters.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FD22E-7646-4AA7-B1B1-A3A4FD338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54" y="284177"/>
            <a:ext cx="2476846" cy="5620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26C48A-4D0C-477E-A6A9-B77DD1472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22431" r="22500" b="14427"/>
          <a:stretch/>
        </p:blipFill>
        <p:spPr>
          <a:xfrm>
            <a:off x="2743201" y="2679016"/>
            <a:ext cx="4442675" cy="242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45592C-D44F-4C87-8AD6-B1094BB2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Registration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FC9210-6211-4ABF-851D-5DA2023CD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96" y="2319130"/>
            <a:ext cx="9475304" cy="4081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PAY ATTENTION TO THE NUMBER OF CREDITS FOR EACH COURSE SELECTED!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Grade 10 students need 9 classes (English 10 is full year) including one class that counts as a credit which is either: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NRF (or FI)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Financial &amp; Workplace Math 110 (or FI)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Grade 11 students need up to 9 classes (English 112 is full year) which add up to 10 credits.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Grade 12 students need up to 10 classes which add up to 10 credits.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8FD22E-7646-4AA7-B1B1-A3A4FD338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154" y="284177"/>
            <a:ext cx="2476846" cy="5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C936E4-6244-4CAE-B8B7-8FE0E6ED2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457200"/>
            <a:ext cx="8686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8000" b="1" dirty="0"/>
              <a:t>Any Questions?</a:t>
            </a:r>
            <a:endParaRPr lang="en-CA" sz="8000" dirty="0"/>
          </a:p>
        </p:txBody>
      </p:sp>
    </p:spTree>
    <p:extLst>
      <p:ext uri="{BB962C8B-B14F-4D97-AF65-F5344CB8AC3E}">
        <p14:creationId xmlns:p14="http://schemas.microsoft.com/office/powerpoint/2010/main" val="328448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702F-C1CF-4E77-97B2-7E11678F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7836"/>
            <a:ext cx="10396882" cy="1151965"/>
          </a:xfrm>
        </p:spPr>
        <p:txBody>
          <a:bodyPr/>
          <a:lstStyle/>
          <a:p>
            <a:r>
              <a:rPr lang="en-US" dirty="0"/>
              <a:t>What about the 10</a:t>
            </a:r>
            <a:r>
              <a:rPr lang="en-US" baseline="30000" dirty="0"/>
              <a:t>th</a:t>
            </a:r>
            <a:r>
              <a:rPr lang="en-US" dirty="0"/>
              <a:t>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C0E14-0D5E-4877-A2B9-2A9A91CC7F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322" y="1429801"/>
            <a:ext cx="10919791" cy="3775245"/>
          </a:xfrm>
        </p:spPr>
        <p:txBody>
          <a:bodyPr>
            <a:normAutofit/>
          </a:bodyPr>
          <a:lstStyle/>
          <a:p>
            <a:r>
              <a:rPr lang="en-US" b="1" dirty="0">
                <a:latin typeface="Abadi" panose="020B0604020104020204" pitchFamily="34" charset="0"/>
              </a:rPr>
              <a:t>NEW THIS YEAR for Fall 2020:   Your Second MATH COURSE in GRADE 10 involves a </a:t>
            </a:r>
            <a:r>
              <a:rPr lang="en-US" b="1" dirty="0" err="1">
                <a:latin typeface="Abadi" panose="020B0604020104020204" pitchFamily="34" charset="0"/>
              </a:rPr>
              <a:t>ChoiCE</a:t>
            </a:r>
            <a:r>
              <a:rPr lang="en-US" b="1" dirty="0">
                <a:latin typeface="Abadi" panose="020B0604020104020204" pitchFamily="34" charset="0"/>
              </a:rPr>
              <a:t> of Pathway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latin typeface="Abadi" panose="020B0604020104020204" pitchFamily="34" charset="0"/>
              </a:rPr>
              <a:t>Option A:</a:t>
            </a:r>
          </a:p>
          <a:p>
            <a:pPr marL="0" indent="0">
              <a:buNone/>
            </a:pPr>
            <a:r>
              <a:rPr lang="en-US" dirty="0">
                <a:latin typeface="Abadi" panose="020B0604020104020204" pitchFamily="34" charset="0"/>
              </a:rPr>
              <a:t>Many students will choose 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Numbers Relations &amp; </a:t>
            </a:r>
            <a:r>
              <a:rPr lang="en-US" dirty="0" err="1">
                <a:solidFill>
                  <a:srgbClr val="FF0000"/>
                </a:solidFill>
                <a:latin typeface="Abadi" panose="020B0604020104020204" pitchFamily="34" charset="0"/>
              </a:rPr>
              <a:t>FunCTions</a:t>
            </a:r>
            <a:r>
              <a:rPr lang="en-US" dirty="0">
                <a:solidFill>
                  <a:srgbClr val="FF0000"/>
                </a:solidFill>
                <a:latin typeface="Abadi" panose="020B0604020104020204" pitchFamily="34" charset="0"/>
              </a:rPr>
              <a:t> 10 (NRF 10 or FI NRF 10)</a:t>
            </a:r>
          </a:p>
          <a:p>
            <a:r>
              <a:rPr lang="en-US" dirty="0">
                <a:latin typeface="Abadi" panose="020B0604020104020204" pitchFamily="34" charset="0"/>
              </a:rPr>
              <a:t>This course will allow students to take PATHWAYS 2, 3, or 4 (see Graduation Pathways for Mathematics)</a:t>
            </a:r>
          </a:p>
          <a:p>
            <a:r>
              <a:rPr lang="en-US" dirty="0">
                <a:latin typeface="Abadi" panose="020B0604020104020204" pitchFamily="34" charset="0"/>
              </a:rPr>
              <a:t>For Graduation you are required to have 2 math credits.  NRF 10 counts as one.  </a:t>
            </a:r>
          </a:p>
          <a:p>
            <a:endParaRPr lang="en-U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8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8B50-C549-432E-A74F-7CF74908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10</a:t>
            </a:r>
            <a:r>
              <a:rPr lang="en-US" baseline="30000" dirty="0"/>
              <a:t>th</a:t>
            </a:r>
            <a:r>
              <a:rPr lang="en-US" dirty="0"/>
              <a:t> course?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2CE73-A607-4DFE-91C8-F4D9CC3164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rgbClr val="FF0000"/>
                </a:solidFill>
                <a:latin typeface="Abadi" panose="020B0604020104020204" pitchFamily="34" charset="0"/>
              </a:rPr>
              <a:t>OPTION B</a:t>
            </a:r>
          </a:p>
          <a:p>
            <a:r>
              <a:rPr lang="en-US" sz="2400" dirty="0">
                <a:latin typeface="Abadi" panose="020B0604020104020204" pitchFamily="34" charset="0"/>
              </a:rPr>
              <a:t>Some Students may Decide that taking the Financial Pathway(Pathway 1 or 2) for math is their preferred route.  In this case, they do not need to take NRF 10, but can move on to (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FI</a:t>
            </a:r>
            <a:r>
              <a:rPr lang="en-US" sz="2400" dirty="0">
                <a:latin typeface="Abadi" panose="020B0604020104020204" pitchFamily="34" charset="0"/>
              </a:rPr>
              <a:t>) 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Financial &amp; </a:t>
            </a:r>
            <a:r>
              <a:rPr lang="en-US" sz="2400" dirty="0" err="1">
                <a:solidFill>
                  <a:srgbClr val="FF0000"/>
                </a:solidFill>
                <a:latin typeface="Abadi" panose="020B0604020104020204" pitchFamily="34" charset="0"/>
              </a:rPr>
              <a:t>WOrkplAce</a:t>
            </a:r>
            <a:r>
              <a:rPr 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 Math 110  </a:t>
            </a:r>
            <a:r>
              <a:rPr lang="en-US" sz="2400" dirty="0">
                <a:latin typeface="Abadi" panose="020B0604020104020204" pitchFamily="34" charset="0"/>
              </a:rPr>
              <a:t>(this counts as a credit). </a:t>
            </a:r>
          </a:p>
          <a:p>
            <a:r>
              <a:rPr lang="en-US" sz="2400" dirty="0">
                <a:latin typeface="Abadi" panose="020B0604020104020204" pitchFamily="34" charset="0"/>
              </a:rPr>
              <a:t>FOR GRADUATION YOU ARE REQUIRED to have 2 math credits.  Financial &amp; Workplace Math 110 counts as one.  </a:t>
            </a:r>
          </a:p>
          <a:p>
            <a:endParaRPr lang="en-US" sz="24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70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GRADE 10 ELECTIVES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FREDERICTON HIGH SCHOOL: 2020-2021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3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8851-8BA5-46BC-A888-75FB0BA0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186505"/>
            <a:ext cx="10959548" cy="115196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badi" panose="020B0604020104020204" pitchFamily="34" charset="0"/>
              </a:rPr>
              <a:t>Must Choose at least 1 from the Music/Art category below: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6EDF-DE26-4318-A464-ECBB66103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338470"/>
            <a:ext cx="10394707" cy="403611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>
                <a:latin typeface="Abadi" panose="020B0604020104020204" pitchFamily="34" charset="0"/>
              </a:rPr>
              <a:t>Visual Arts 10 (a continuation of Visual Arts 9)</a:t>
            </a:r>
          </a:p>
          <a:p>
            <a:pPr marL="0" indent="0">
              <a:buNone/>
            </a:pPr>
            <a:r>
              <a:rPr lang="en-US" sz="2800" b="1" u="sng" dirty="0">
                <a:latin typeface="Abadi" panose="020B0604020104020204" pitchFamily="34" charset="0"/>
              </a:rPr>
              <a:t> OR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>
                <a:latin typeface="Abadi" panose="020B0604020104020204" pitchFamily="34" charset="0"/>
                <a:cs typeface="Aharoni" panose="02010803020104030203" pitchFamily="2" charset="-79"/>
              </a:rPr>
              <a:t>Guitar Class 10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>
                <a:latin typeface="Abadi" panose="020B0604020104020204" pitchFamily="34" charset="0"/>
                <a:cs typeface="Aharoni" panose="02010803020104030203" pitchFamily="2" charset="-79"/>
              </a:rPr>
              <a:t>PIANO/KEYBOARDING </a:t>
            </a:r>
            <a:r>
              <a:rPr lang="en-US" b="1" dirty="0" err="1">
                <a:latin typeface="Abadi" panose="020B0604020104020204" pitchFamily="34" charset="0"/>
                <a:cs typeface="Aharoni" panose="02010803020104030203" pitchFamily="2" charset="-79"/>
              </a:rPr>
              <a:t>ClAss</a:t>
            </a:r>
            <a:r>
              <a:rPr lang="en-US" b="1" dirty="0">
                <a:latin typeface="Abadi" panose="020B0604020104020204" pitchFamily="34" charset="0"/>
                <a:cs typeface="Aharoni" panose="02010803020104030203" pitchFamily="2" charset="-79"/>
              </a:rPr>
              <a:t> 10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>
                <a:latin typeface="Abadi" panose="020B0604020104020204" pitchFamily="34" charset="0"/>
                <a:cs typeface="Aharoni" panose="02010803020104030203" pitchFamily="2" charset="-79"/>
              </a:rPr>
              <a:t>Instrumental Class 10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>
                <a:latin typeface="Abadi" panose="020B0604020104020204" pitchFamily="34" charset="0"/>
                <a:cs typeface="Aharoni" panose="02010803020104030203" pitchFamily="2" charset="-79"/>
              </a:rPr>
              <a:t>Choral 10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b="1" dirty="0">
                <a:latin typeface="Abadi" panose="020B0604020104020204" pitchFamily="34" charset="0"/>
                <a:cs typeface="Aharoni" panose="02010803020104030203" pitchFamily="2" charset="-79"/>
              </a:rPr>
              <a:t>Beginner Band 10</a:t>
            </a:r>
          </a:p>
          <a:p>
            <a:pPr marL="0" indent="0">
              <a:buNone/>
            </a:pPr>
            <a:r>
              <a:rPr lang="en-US" dirty="0"/>
              <a:t>	* </a:t>
            </a:r>
            <a:r>
              <a:rPr lang="en-US" dirty="0">
                <a:latin typeface="Abadi" panose="020B0604020104020204" pitchFamily="34" charset="0"/>
              </a:rPr>
              <a:t>Students Can Take Art 10 </a:t>
            </a:r>
            <a:r>
              <a:rPr lang="en-US" u="sng" dirty="0">
                <a:latin typeface="Abadi" panose="020B0604020104020204" pitchFamily="34" charset="0"/>
              </a:rPr>
              <a:t>and</a:t>
            </a:r>
            <a:r>
              <a:rPr lang="en-US" dirty="0">
                <a:latin typeface="Abadi" panose="020B0604020104020204" pitchFamily="34" charset="0"/>
              </a:rPr>
              <a:t> Music 10 but cannot take 2 types of music.</a:t>
            </a:r>
          </a:p>
        </p:txBody>
      </p:sp>
    </p:spTree>
    <p:extLst>
      <p:ext uri="{BB962C8B-B14F-4D97-AF65-F5344CB8AC3E}">
        <p14:creationId xmlns:p14="http://schemas.microsoft.com/office/powerpoint/2010/main" val="108509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1420000">
            <a:off x="220888" y="396917"/>
            <a:ext cx="10277844" cy="1694257"/>
          </a:xfrm>
        </p:spPr>
        <p:txBody>
          <a:bodyPr>
            <a:normAutofit/>
          </a:bodyPr>
          <a:lstStyle/>
          <a:p>
            <a:pPr algn="l"/>
            <a:r>
              <a:rPr lang="en-US" sz="4400" b="1" u="sng" dirty="0"/>
              <a:t>Grade 10 Physical Education Courses</a:t>
            </a:r>
            <a:r>
              <a:rPr lang="en-US" sz="4400" b="1" dirty="0"/>
              <a:t> </a:t>
            </a:r>
            <a:r>
              <a:rPr lang="en-US" sz="2700" b="1" dirty="0"/>
              <a:t>(students may only take ONE Phys Ed 10 course)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420000">
            <a:off x="358357" y="2132921"/>
            <a:ext cx="10274833" cy="3306630"/>
          </a:xfrm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accent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Physical Education 10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Physical Education 10 with Enrichment in Hockey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 algn="l"/>
            <a:endParaRPr lang="en-US" sz="44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99247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21420000">
            <a:off x="452220" y="719826"/>
            <a:ext cx="9755187" cy="1751877"/>
          </a:xfrm>
        </p:spPr>
        <p:txBody>
          <a:bodyPr>
            <a:normAutofit fontScale="90000"/>
          </a:bodyPr>
          <a:lstStyle/>
          <a:p>
            <a:pPr algn="l"/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br>
              <a:rPr lang="en-US" sz="3100" dirty="0">
                <a:solidFill>
                  <a:srgbClr val="B80E0F"/>
                </a:solidFill>
              </a:rPr>
            </a:br>
            <a:r>
              <a:rPr lang="en-US" sz="4900" b="1" u="sng" dirty="0"/>
              <a:t>Grade 10 Broad Based Technology (BBT) </a:t>
            </a:r>
            <a:br>
              <a:rPr lang="en-US" sz="4900" b="1" u="sng" dirty="0"/>
            </a:br>
            <a:r>
              <a:rPr lang="en-US" sz="3100" b="1" dirty="0"/>
              <a:t>(students may only take ONE BBT course)</a:t>
            </a:r>
            <a:br>
              <a:rPr lang="en-US" sz="3100" dirty="0"/>
            </a:br>
            <a:r>
              <a:rPr lang="en-US" sz="3600" b="1" dirty="0"/>
              <a:t> 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 rot="21420000">
            <a:off x="954448" y="2008197"/>
            <a:ext cx="9755187" cy="2452394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4000" dirty="0"/>
              <a:t>SKILLED TRADES 10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sz="4000" dirty="0"/>
              <a:t>INFORMATION TECHNOLOGY 10</a:t>
            </a:r>
          </a:p>
        </p:txBody>
      </p:sp>
    </p:spTree>
    <p:extLst>
      <p:ext uri="{BB962C8B-B14F-4D97-AF65-F5344CB8AC3E}">
        <p14:creationId xmlns:p14="http://schemas.microsoft.com/office/powerpoint/2010/main" val="2318908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Bande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Guidance-Scholarships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8205E77C903C447A86B694CAC066261" ma:contentTypeVersion="9" ma:contentTypeDescription="" ma:contentTypeScope="" ma:versionID="b50b1059bbf6d41e85ef85c5884e74a1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78A410-B60A-4E8B-BCDD-9EEE6735EF6E}"/>
</file>

<file path=customXml/itemProps2.xml><?xml version="1.0" encoding="utf-8"?>
<ds:datastoreItem xmlns:ds="http://schemas.openxmlformats.org/officeDocument/2006/customXml" ds:itemID="{E5BC6ED4-1322-45DB-B976-231E769EC958}"/>
</file>

<file path=customXml/itemProps3.xml><?xml version="1.0" encoding="utf-8"?>
<ds:datastoreItem xmlns:ds="http://schemas.openxmlformats.org/officeDocument/2006/customXml" ds:itemID="{8D2C4880-F45C-43D3-A035-37C7FD40C16B}"/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306</TotalTime>
  <Words>1823</Words>
  <Application>Microsoft Office PowerPoint</Application>
  <PresentationFormat>Widescreen</PresentationFormat>
  <Paragraphs>225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Abadi</vt:lpstr>
      <vt:lpstr>Aharoni</vt:lpstr>
      <vt:lpstr>Arial</vt:lpstr>
      <vt:lpstr>Arial Rounded MT Bold</vt:lpstr>
      <vt:lpstr>Bahnschrift</vt:lpstr>
      <vt:lpstr>Baskerville Old Face</vt:lpstr>
      <vt:lpstr>Berlin Sans FB Demi</vt:lpstr>
      <vt:lpstr>Corbel</vt:lpstr>
      <vt:lpstr>Courier New</vt:lpstr>
      <vt:lpstr>Impact</vt:lpstr>
      <vt:lpstr>Times New Roman</vt:lpstr>
      <vt:lpstr>Wingdings</vt:lpstr>
      <vt:lpstr>Main Event</vt:lpstr>
      <vt:lpstr>Banded</vt:lpstr>
      <vt:lpstr>FHS COURSE SELECTION </vt:lpstr>
      <vt:lpstr>MY CHILD IS IN GRADE 9</vt:lpstr>
      <vt:lpstr>WHAT WILL my child LEARN in GRADE 10?</vt:lpstr>
      <vt:lpstr>What about the 10th course?</vt:lpstr>
      <vt:lpstr>What about the 10th course?</vt:lpstr>
      <vt:lpstr>GRADE 10 ELECTIVES</vt:lpstr>
      <vt:lpstr>Must Choose at least 1 from the Music/Art category below:</vt:lpstr>
      <vt:lpstr>Grade 10 Physical Education Courses (students may only take ONE Phys Ed 10 course) </vt:lpstr>
      <vt:lpstr>               Grade 10 Broad Based Technology (BBT)  (students may only take ONE BBT course)   </vt:lpstr>
      <vt:lpstr>MY CHILD IS IN GRADE 10 or 11</vt:lpstr>
      <vt:lpstr>Graduation Requirements</vt:lpstr>
      <vt:lpstr>Local Options??? </vt:lpstr>
      <vt:lpstr>Local options: summing it up</vt:lpstr>
      <vt:lpstr>Grade 11</vt:lpstr>
      <vt:lpstr>Choosing your Level</vt:lpstr>
      <vt:lpstr>Grade 12</vt:lpstr>
      <vt:lpstr>Consider Special Programs</vt:lpstr>
      <vt:lpstr>OTHER THINGS TO CONSIDER WHEN CHOOSING COURSES</vt:lpstr>
      <vt:lpstr>Are You Planning on Attending a Post-Secondary Institution?</vt:lpstr>
      <vt:lpstr>Work, University, Community College Entrance Requirements</vt:lpstr>
      <vt:lpstr>PowerPoint Presentation</vt:lpstr>
      <vt:lpstr> WHAT IS THE DIFFERENCE BETWEEN COLLEGE &amp; UNIVERSITY?</vt:lpstr>
      <vt:lpstr>Compare Graduation To  University Admission Requirements</vt:lpstr>
      <vt:lpstr>NBCC REQUIREMENTS</vt:lpstr>
      <vt:lpstr>Choosing Courses</vt:lpstr>
      <vt:lpstr>Course Applications</vt:lpstr>
      <vt:lpstr>ROLE OF GUIDANCE</vt:lpstr>
      <vt:lpstr>PowerSchool  Public Portal Course Selections 2020</vt:lpstr>
      <vt:lpstr>Class Registration</vt:lpstr>
      <vt:lpstr>Class Registration</vt:lpstr>
      <vt:lpstr>Class Registration</vt:lpstr>
      <vt:lpstr>PowerPoint Presentation</vt:lpstr>
    </vt:vector>
  </TitlesOfParts>
  <Company>Anglophone South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FHS COURSE SELECTION</dc:title>
  <dc:creator>Hamilton, Cristel     (ASD-W)</dc:creator>
  <cp:lastModifiedBy>Hamilton, Cristel     (ASD-W)</cp:lastModifiedBy>
  <cp:revision>17</cp:revision>
  <dcterms:created xsi:type="dcterms:W3CDTF">2017-02-28T13:17:14Z</dcterms:created>
  <dcterms:modified xsi:type="dcterms:W3CDTF">2020-02-25T14:47:40Z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0x010100F2A1E1E4D320C749A22EC3F91FD053D60038205E77C903C447A86B694CAC066261</vt:lpwstr>
  </property>
</Properties>
</file>